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1" r:id="rId4"/>
    <p:sldId id="267" r:id="rId5"/>
    <p:sldId id="265" r:id="rId6"/>
    <p:sldId id="266" r:id="rId7"/>
    <p:sldId id="270" r:id="rId8"/>
    <p:sldId id="274" r:id="rId9"/>
    <p:sldId id="268" r:id="rId10"/>
    <p:sldId id="269" r:id="rId11"/>
    <p:sldId id="272" r:id="rId12"/>
    <p:sldId id="273" r:id="rId13"/>
  </p:sldIdLst>
  <p:sldSz cx="12192000" cy="6858000"/>
  <p:notesSz cx="7099300" cy="10234613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99"/>
    <a:srgbClr val="0099CC"/>
    <a:srgbClr val="0066CC"/>
    <a:srgbClr val="006666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3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202238"/>
            <a:ext cx="12192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Placeholder for logos</a:t>
            </a:r>
            <a:endParaRPr lang="en-I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0" y="2509024"/>
            <a:ext cx="164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Module:</a:t>
            </a:r>
            <a:endParaRPr lang="en-IE" sz="3200" dirty="0">
              <a:solidFill>
                <a:schemeClr val="bg1"/>
              </a:solidFill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0" y="3337873"/>
            <a:ext cx="129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Topic:</a:t>
            </a:r>
            <a:endParaRPr lang="en-IE" sz="3200" dirty="0">
              <a:solidFill>
                <a:schemeClr val="bg1"/>
              </a:solidFill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24000" y="4175476"/>
            <a:ext cx="164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Lesson:</a:t>
            </a:r>
            <a:endParaRPr lang="en-IE" sz="3200" dirty="0">
              <a:solidFill>
                <a:schemeClr val="bg1"/>
              </a:solidFill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24000" y="24077"/>
            <a:ext cx="914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99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MSc in</a:t>
            </a:r>
            <a:br>
              <a:rPr lang="en-US" sz="6000" b="1" dirty="0" smtClean="0">
                <a:solidFill>
                  <a:schemeClr val="tx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</a:br>
            <a:r>
              <a:rPr lang="en-US" sz="6000" b="1" dirty="0" smtClean="0">
                <a:solidFill>
                  <a:schemeClr val="tx1"/>
                </a:solidFill>
                <a:latin typeface="Titillium Web" panose="00000500000000000000" pitchFamily="2" charset="0"/>
                <a:cs typeface="Arial" panose="020B0604020202020204" pitchFamily="34" charset="0"/>
              </a:rPr>
              <a:t>Artificial Intelligence</a:t>
            </a:r>
            <a:endParaRPr lang="en-IE" sz="6000" b="1" dirty="0">
              <a:solidFill>
                <a:schemeClr val="tx1"/>
              </a:solidFill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89325" y="2508011"/>
            <a:ext cx="6718300" cy="585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E" dirty="0" smtClean="0"/>
              <a:t>Type Module Code and Title</a:t>
            </a:r>
            <a:endParaRPr lang="en-IE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489325" y="3337873"/>
            <a:ext cx="6718300" cy="585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E" dirty="0" smtClean="0"/>
              <a:t>Type Topic Title</a:t>
            </a:r>
            <a:endParaRPr lang="en-I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489325" y="4174463"/>
            <a:ext cx="6718300" cy="585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E" dirty="0" smtClean="0"/>
              <a:t>Type Lesson title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1594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rs 4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7770" y="2204816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88667" y="324627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06815" y="436413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indent="-228600">
              <a:buNone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88667" y="542310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441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rs 3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7769" y="2260563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88668" y="330202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06814" y="441988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indent="-228600">
              <a:buNone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98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Activity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01" l="0" r="100000">
                        <a14:foregroundMark x1="43818" y1="57186" x2="2820" y2="16467"/>
                        <a14:foregroundMark x1="44035" y1="41317" x2="44035" y2="41317"/>
                        <a14:foregroundMark x1="51844" y1="65569" x2="51844" y2="65569"/>
                        <a14:foregroundMark x1="47289" y1="66766" x2="47289" y2="66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96" y="5207619"/>
            <a:ext cx="2108614" cy="1527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6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wing Activity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Viewing Activity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08" y="5404460"/>
            <a:ext cx="1821366" cy="1209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8192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ning Activity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Listening Activity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84" y="5375840"/>
            <a:ext cx="1888276" cy="1444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4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Activity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Reflective Activity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03" y="4950107"/>
            <a:ext cx="1106378" cy="1773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478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25" y="5113584"/>
            <a:ext cx="1977616" cy="1669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7929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um Activity"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0" y="0"/>
            <a:ext cx="1051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E" sz="4000" dirty="0" smtClean="0">
                <a:latin typeface="Titillium Web" panose="00000500000000000000" pitchFamily="2" charset="0"/>
                <a:cs typeface="Arial" panose="020B0604020202020204" pitchFamily="34" charset="0"/>
              </a:rPr>
              <a:t>Discussion Forum Activity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182367" y="1400413"/>
            <a:ext cx="9559636" cy="905377"/>
          </a:xfrm>
        </p:spPr>
        <p:txBody>
          <a:bodyPr>
            <a:normAutofit/>
          </a:bodyPr>
          <a:lstStyle>
            <a:lvl1pPr>
              <a:defRPr sz="3200" b="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182367" y="2567403"/>
            <a:ext cx="9559636" cy="32692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787252" y="5011154"/>
            <a:ext cx="2404748" cy="1846846"/>
            <a:chOff x="9787252" y="5011154"/>
            <a:chExt cx="2404748" cy="1846846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252" y="5011154"/>
              <a:ext cx="2404748" cy="184684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4" t="23577" r="31679" b="45040"/>
            <a:stretch/>
          </p:blipFill>
          <p:spPr>
            <a:xfrm>
              <a:off x="10333268" y="5243489"/>
              <a:ext cx="1312716" cy="89841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0637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new section title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41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0584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utline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38200" y="365125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illium Web" panose="00000500000000000000" pitchFamily="2" charset="0"/>
                <a:ea typeface="+mj-ea"/>
                <a:cs typeface="Arial" panose="020B0604020202020204" pitchFamily="34" charset="0"/>
              </a:rPr>
              <a:t>Lesson Outline</a:t>
            </a:r>
          </a:p>
          <a:p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28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3060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bjectives 5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38200" y="365125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illium Web" panose="00000500000000000000" pitchFamily="2" charset="0"/>
                <a:ea typeface="+mj-ea"/>
                <a:cs typeface="Arial" panose="020B0604020202020204" pitchFamily="34" charset="0"/>
              </a:rPr>
              <a:t>Lesson Objectives</a:t>
            </a:r>
          </a:p>
          <a:p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30072" y="131271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1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55214" y="2354180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2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29117" y="3472040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3</a:t>
            </a:r>
          </a:p>
          <a:p>
            <a:pPr lvl="0"/>
            <a:endParaRPr lang="en-US" dirty="0" smtClean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55214" y="4531007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4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17" y="5631362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5</a:t>
            </a:r>
          </a:p>
          <a:p>
            <a:pPr lvl="0"/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2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bjectives 4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38200" y="365125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illium Web" panose="00000500000000000000" pitchFamily="2" charset="0"/>
                <a:ea typeface="+mj-ea"/>
                <a:cs typeface="Arial" panose="020B0604020202020204" pitchFamily="34" charset="0"/>
              </a:rPr>
              <a:t>Lesson Objectives</a:t>
            </a:r>
          </a:p>
          <a:p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7770" y="2204816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1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88667" y="324627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2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06815" y="436413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88667" y="542310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Objective 4</a:t>
            </a:r>
          </a:p>
          <a:p>
            <a:pPr lvl="0"/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83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bjectives 3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38200" y="365125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illium Web" panose="00000500000000000000" pitchFamily="2" charset="0"/>
                <a:ea typeface="+mj-ea"/>
                <a:cs typeface="Arial" panose="020B0604020202020204" pitchFamily="34" charset="0"/>
              </a:rPr>
              <a:t>Lesson Objectives</a:t>
            </a:r>
          </a:p>
          <a:p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7769" y="2260563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1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88668" y="330202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2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06814" y="4419885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indent="-228600">
              <a:buNone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Objective 3</a:t>
            </a:r>
          </a:p>
          <a:p>
            <a:pPr lvl="0"/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08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bjectives 2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38200" y="365125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tillium Web" panose="00000500000000000000" pitchFamily="2" charset="0"/>
                <a:ea typeface="+mj-ea"/>
                <a:cs typeface="Arial" panose="020B0604020202020204" pitchFamily="34" charset="0"/>
              </a:rPr>
              <a:t>Lesson Objectives</a:t>
            </a:r>
          </a:p>
          <a:p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tillium Web" panose="00000500000000000000" pitchFamily="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30072" y="2996551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1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66365" y="4038013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Objective 2</a:t>
            </a:r>
          </a:p>
          <a:p>
            <a:pPr lvl="0"/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4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05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wo Content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IE" dirty="0" smtClean="0"/>
              <a:t>Insert text or media</a:t>
            </a:r>
            <a:endParaRPr lang="en-I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E" dirty="0" smtClean="0"/>
              <a:t>Insert text or media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238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rs 5">
    <p:bg>
      <p:bgPr>
        <a:blipFill dpi="0" rotWithShape="1">
          <a:blip r:embed="rId3"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30072" y="1312718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55214" y="2354180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629117" y="3472040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indent="-228600">
              <a:buNone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55214" y="4531007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latin typeface="Articulate" panose="02000503040000020004" pitchFamily="2" charset="0"/>
              </a:defRPr>
            </a:lvl2pPr>
            <a:lvl3pPr marL="914400" indent="0">
              <a:buNone/>
              <a:defRPr sz="1400">
                <a:latin typeface="Articulate" panose="02000503040000020004" pitchFamily="2" charset="0"/>
              </a:defRPr>
            </a:lvl3pPr>
            <a:lvl4pPr marL="1371600" indent="0">
              <a:buNone/>
              <a:defRPr sz="1400">
                <a:latin typeface="Articulate" panose="02000503040000020004" pitchFamily="2" charset="0"/>
              </a:defRPr>
            </a:lvl4pPr>
            <a:lvl5pPr marL="1828800" indent="0">
              <a:buNone/>
              <a:defRPr sz="1400">
                <a:latin typeface="Articulate" panose="02000503040000020004" pitchFamily="2" charset="0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17" y="5631362"/>
            <a:ext cx="7709222" cy="795679"/>
          </a:xfrm>
          <a:prstGeom prst="roundRect">
            <a:avLst/>
          </a:prstGeom>
          <a:solidFill>
            <a:srgbClr val="0099CC"/>
          </a:solidFill>
          <a:ln w="9525">
            <a:noFill/>
          </a:ln>
        </p:spPr>
        <p:txBody>
          <a:bodyPr vert="horz" lIns="91440" tIns="45720" rIns="91440" bIns="45720" rtlCol="0">
            <a:spAutoFit/>
          </a:bodyPr>
          <a:lstStyle>
            <a:lvl1pPr marL="228600" indent="-228600">
              <a:buNone/>
              <a:defRPr lang="en-I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Insert title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2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alphaModFix amt="75000"/>
            <a:lum bright="70000" contrast="-70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  <p:custDataLst>
      <p:tags r:id="rId22"/>
    </p:custDataLst>
    <p:extLst>
      <p:ext uri="{BB962C8B-B14F-4D97-AF65-F5344CB8AC3E}">
        <p14:creationId xmlns:p14="http://schemas.microsoft.com/office/powerpoint/2010/main" val="245699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60" r:id="rId12"/>
    <p:sldLayoutId id="2147483654" r:id="rId13"/>
    <p:sldLayoutId id="2147483656" r:id="rId14"/>
    <p:sldLayoutId id="2147483657" r:id="rId15"/>
    <p:sldLayoutId id="2147483658" r:id="rId16"/>
    <p:sldLayoutId id="2147483659" r:id="rId17"/>
    <p:sldLayoutId id="2147483651" r:id="rId18"/>
    <p:sldLayoutId id="2147483655" r:id="rId19"/>
    <p:sldLayoutId id="2147483652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19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 smtClean="0"/>
              <a:t>CE6002</a:t>
            </a:r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 smtClean="0"/>
              <a:t>E-</a:t>
            </a:r>
            <a:r>
              <a:rPr lang="en-IE" dirty="0" err="1" smtClean="0"/>
              <a:t>tivity</a:t>
            </a:r>
            <a:r>
              <a:rPr lang="en-IE" dirty="0" smtClean="0"/>
              <a:t> 2</a:t>
            </a:r>
            <a:endParaRPr lang="en-I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E" dirty="0" smtClean="0"/>
              <a:t>Q&amp;A Session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9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35824" cy="446320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Alternative look at model complexity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Bias: error due to the model not being capable to model the underlying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Variance: error due to the model being able to be frivolous</a:t>
                </a:r>
              </a:p>
              <a:p>
                <a:pPr marL="1028700" lvl="1" indent="-342900"/>
                <a:r>
                  <a:rPr lang="en-IE" dirty="0" smtClean="0"/>
                  <a:t>Simple models introduce too much bias</a:t>
                </a:r>
              </a:p>
              <a:p>
                <a:pPr marL="1028700" lvl="1" indent="-342900"/>
                <a:r>
                  <a:rPr lang="en-IE" dirty="0" smtClean="0"/>
                  <a:t>Elaborate models introduce too much variance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b="0" dirty="0" smtClean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E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 smtClean="0"/>
              </a:p>
              <a:p>
                <a:pPr lvl="1" indent="0">
                  <a:buNone/>
                </a:pPr>
                <a:endParaRPr lang="en-IE" dirty="0" smtClean="0"/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35824" cy="4463208"/>
              </a:xfrm>
              <a:blipFill>
                <a:blip r:embed="rId3"/>
                <a:stretch>
                  <a:fillRect l="-1439" t="-2592" r="-174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Approximation-Generalisation Trade-off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22041" r="12147" b="50476"/>
          <a:stretch/>
        </p:blipFill>
        <p:spPr>
          <a:xfrm>
            <a:off x="7352523" y="1959427"/>
            <a:ext cx="4161454" cy="1884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" t="60953" r="11784" b="5305"/>
          <a:stretch/>
        </p:blipFill>
        <p:spPr>
          <a:xfrm>
            <a:off x="7389846" y="3844212"/>
            <a:ext cx="4124131" cy="2313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640147" y="1533480"/>
            <a:ext cx="19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smtClean="0"/>
              <a:t>2 data points!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82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50035" r="4922" b="20802"/>
          <a:stretch/>
        </p:blipFill>
        <p:spPr>
          <a:xfrm>
            <a:off x="3013788" y="3979149"/>
            <a:ext cx="5489284" cy="23699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Learning Curves</a:t>
            </a:r>
            <a:endParaRPr lang="en-IE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38199" y="1825625"/>
            <a:ext cx="11039669" cy="20185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Show effect of data on ability to 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Conceptual difference </a:t>
            </a:r>
            <a:r>
              <a:rPr lang="en-IE" dirty="0" err="1" smtClean="0"/>
              <a:t>d</a:t>
            </a:r>
            <a:r>
              <a:rPr lang="en-IE" baseline="-25000" dirty="0" err="1" smtClean="0"/>
              <a:t>VC</a:t>
            </a:r>
            <a:r>
              <a:rPr lang="en-IE" baseline="-25000" dirty="0" smtClean="0"/>
              <a:t> </a:t>
            </a:r>
            <a:r>
              <a:rPr lang="en-IE" dirty="0" smtClean="0"/>
              <a:t>and bias-variance trade-off:</a:t>
            </a:r>
          </a:p>
          <a:p>
            <a:pPr marL="1028700" lvl="1" indent="-342900"/>
            <a:r>
              <a:rPr lang="en-IE" dirty="0" smtClean="0"/>
              <a:t>With </a:t>
            </a:r>
            <a:r>
              <a:rPr lang="en-IE" dirty="0" err="1" smtClean="0"/>
              <a:t>d</a:t>
            </a:r>
            <a:r>
              <a:rPr lang="en-IE" baseline="-25000" dirty="0" err="1" smtClean="0"/>
              <a:t>VC</a:t>
            </a:r>
            <a:r>
              <a:rPr lang="en-IE" dirty="0" smtClean="0"/>
              <a:t>,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out</a:t>
            </a:r>
            <a:r>
              <a:rPr lang="en-IE" dirty="0" smtClean="0"/>
              <a:t> is treated as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plus a generalisation error due to the hypothesis set used</a:t>
            </a:r>
          </a:p>
          <a:p>
            <a:pPr marL="1028700" lvl="1" indent="-342900"/>
            <a:r>
              <a:rPr lang="en-IE" dirty="0" smtClean="0"/>
              <a:t>With b-v-</a:t>
            </a:r>
            <a:r>
              <a:rPr lang="en-IE" dirty="0" err="1" smtClean="0"/>
              <a:t>tradeoff</a:t>
            </a:r>
            <a:r>
              <a:rPr lang="en-IE" dirty="0" smtClean="0"/>
              <a:t>, </a:t>
            </a:r>
            <a:r>
              <a:rPr lang="en-IE" dirty="0" err="1" smtClean="0"/>
              <a:t>Eout</a:t>
            </a:r>
            <a:r>
              <a:rPr lang="en-IE" dirty="0" smtClean="0"/>
              <a:t> is treated as sum of bias and variance term due to model complexity </a:t>
            </a:r>
            <a:r>
              <a:rPr lang="en-IE" b="1" dirty="0" smtClean="0"/>
              <a:t>and</a:t>
            </a:r>
            <a:r>
              <a:rPr lang="en-IE" dirty="0" smtClean="0"/>
              <a:t> the training algorithm used.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does not play a role. 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4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Learning Curves</a:t>
            </a:r>
            <a:endParaRPr lang="en-IE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58282" y="1690688"/>
            <a:ext cx="4788159" cy="2228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Simple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Higher final error</a:t>
            </a:r>
            <a:endParaRPr lang="en-IE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Needs less data for convergence of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and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out</a:t>
            </a:r>
            <a:endParaRPr lang="en-IE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starts with relatively high </a:t>
            </a:r>
            <a:r>
              <a:rPr lang="en-IE" dirty="0" smtClean="0"/>
              <a:t>error</a:t>
            </a:r>
          </a:p>
          <a:p>
            <a:r>
              <a:rPr lang="en-I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44460" r="6638" b="25734"/>
          <a:stretch/>
        </p:blipFill>
        <p:spPr>
          <a:xfrm>
            <a:off x="2955789" y="4072455"/>
            <a:ext cx="5650728" cy="2575249"/>
          </a:xfr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7464551" y="1690688"/>
            <a:ext cx="4414936" cy="20185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Complex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Lower final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Needs more data for convergence of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and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out</a:t>
            </a:r>
            <a:endParaRPr lang="en-IE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starts with low or at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err="1" smtClean="0"/>
              <a:t>E</a:t>
            </a:r>
            <a:r>
              <a:rPr lang="en-IE" baseline="-25000" dirty="0" err="1" smtClean="0"/>
              <a:t>out</a:t>
            </a:r>
            <a:r>
              <a:rPr lang="en-IE" dirty="0" smtClean="0"/>
              <a:t> starts (very) high 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07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/>
          <p:cNvSpPr>
            <a:spLocks noGrp="1"/>
          </p:cNvSpPr>
          <p:nvPr>
            <p:ph type="body" sz="quarter" idx="15"/>
          </p:nvPr>
        </p:nvSpPr>
        <p:spPr>
          <a:xfrm>
            <a:off x="4630072" y="1312718"/>
            <a:ext cx="7709222" cy="1080000"/>
          </a:xfrm>
        </p:spPr>
        <p:txBody>
          <a:bodyPr anchor="ctr" anchorCtr="1">
            <a:noAutofit/>
          </a:bodyPr>
          <a:lstStyle/>
          <a:p>
            <a:r>
              <a:rPr lang="en-IE" dirty="0" smtClean="0"/>
              <a:t>Summary E-</a:t>
            </a:r>
            <a:r>
              <a:rPr lang="en-IE" dirty="0" err="1" smtClean="0"/>
              <a:t>tivity</a:t>
            </a:r>
            <a:r>
              <a:rPr lang="en-IE" dirty="0" smtClean="0"/>
              <a:t> 1</a:t>
            </a:r>
            <a:endParaRPr lang="en-IE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0" y="3041108"/>
            <a:ext cx="7709222" cy="1080000"/>
          </a:xfrm>
        </p:spPr>
        <p:txBody>
          <a:bodyPr anchor="ctr" anchorCtr="1">
            <a:noAutofit/>
          </a:bodyPr>
          <a:lstStyle/>
          <a:p>
            <a:r>
              <a:rPr lang="en-IE" dirty="0" smtClean="0"/>
              <a:t>Introduce the VC dimension at a conceptual level (with some maths)</a:t>
            </a:r>
            <a:endParaRPr lang="en-IE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4630072" y="4769498"/>
            <a:ext cx="7709222" cy="1080000"/>
          </a:xfrm>
        </p:spPr>
        <p:txBody>
          <a:bodyPr anchor="ctr" anchorCtr="1">
            <a:noAutofit/>
          </a:bodyPr>
          <a:lstStyle/>
          <a:p>
            <a:r>
              <a:rPr lang="en-IE" dirty="0" smtClean="0"/>
              <a:t>Encourage you to think about your E-</a:t>
            </a:r>
            <a:r>
              <a:rPr lang="en-IE" dirty="0" err="1" smtClean="0"/>
              <a:t>tivity</a:t>
            </a:r>
            <a:r>
              <a:rPr lang="en-IE" dirty="0" smtClean="0"/>
              <a:t> results with the theory of generalisation in mind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The </a:t>
            </a:r>
            <a:r>
              <a:rPr lang="en-IE" dirty="0" err="1" smtClean="0"/>
              <a:t>Hoeffding</a:t>
            </a:r>
            <a:r>
              <a:rPr lang="en-IE" dirty="0" smtClean="0"/>
              <a:t> Inequality puts a bound on the difference between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in</a:t>
            </a:r>
            <a:r>
              <a:rPr lang="en-IE" dirty="0" smtClean="0"/>
              <a:t> and </a:t>
            </a:r>
            <a:r>
              <a:rPr lang="en-IE" dirty="0" err="1" smtClean="0"/>
              <a:t>E</a:t>
            </a:r>
            <a:r>
              <a:rPr lang="en-IE" baseline="-25000" dirty="0" err="1" smtClean="0"/>
              <a:t>out</a:t>
            </a:r>
            <a:r>
              <a:rPr lang="en-IE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The nice: for one hypothesis this allows us to say we are likely to do as well out-of-sample as in-sample.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The not-so-nice: </a:t>
            </a:r>
            <a:r>
              <a:rPr lang="en-IE" dirty="0" err="1" smtClean="0"/>
              <a:t>Hoeffding</a:t>
            </a:r>
            <a:r>
              <a:rPr lang="en-IE" dirty="0" smtClean="0"/>
              <a:t> doesn’t allow us to say anything about a situation in which we try multiple hypotheses before arriving at a final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The ‘M’ introduced in the </a:t>
            </a:r>
            <a:r>
              <a:rPr lang="en-IE" dirty="0" err="1" smtClean="0"/>
              <a:t>Hoeffding</a:t>
            </a:r>
            <a:r>
              <a:rPr lang="en-IE" dirty="0" smtClean="0"/>
              <a:t> Bound depends on the number of hypotheses in the set, often infinite.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FF0000"/>
                </a:solidFill>
              </a:rPr>
              <a:t>All that </a:t>
            </a:r>
            <a:r>
              <a:rPr lang="en-IE" dirty="0" err="1" smtClean="0">
                <a:solidFill>
                  <a:srgbClr val="FF0000"/>
                </a:solidFill>
              </a:rPr>
              <a:t>Hoeffding</a:t>
            </a:r>
            <a:r>
              <a:rPr lang="en-IE" dirty="0" smtClean="0">
                <a:solidFill>
                  <a:srgbClr val="FF0000"/>
                </a:solidFill>
              </a:rPr>
              <a:t> and puffing in vain?? (credits: Martin Power)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Summary E-</a:t>
            </a:r>
            <a:r>
              <a:rPr lang="en-IE" dirty="0" err="1" smtClean="0"/>
              <a:t>tivity</a:t>
            </a:r>
            <a:r>
              <a:rPr lang="en-IE" dirty="0" smtClean="0"/>
              <a:t> 1 – What do we know?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29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29056" y="1597212"/>
                <a:ext cx="10515600" cy="526078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Starting point: rephrase </a:t>
                </a:r>
                <a:r>
                  <a:rPr lang="en-IE" dirty="0" err="1" smtClean="0"/>
                  <a:t>Hoeffding</a:t>
                </a:r>
                <a:r>
                  <a:rPr lang="en-IE" dirty="0" smtClean="0"/>
                  <a:t> as a generalisation bound: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r>
                  <a:rPr lang="en-IE" dirty="0" smtClean="0"/>
                  <a:t>Or with probability 1-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I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IE" dirty="0" smtClean="0"/>
              </a:p>
              <a:p>
                <a:endParaRPr lang="en-IE" dirty="0" smtClean="0"/>
              </a:p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IE" i="0" smtClean="0"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IE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I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I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sSub>
                              <m:sSub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r>
                  <a:rPr lang="en-IE" dirty="0" smtClean="0"/>
                  <a:t> with probability: 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IE" dirty="0" smtClean="0"/>
              </a:p>
              <a:p>
                <a:endParaRPr lang="en-IE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groupChr>
                        <m:groupChrPr>
                          <m:chr m:val="→"/>
                          <m:vertJc m:val="bot"/>
                          <m:ctrlPr>
                            <a:rPr lang="en-I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IE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E" dirty="0"/>
              </a:p>
              <a:p>
                <a:r>
                  <a:rPr lang="en-IE" dirty="0" smtClean="0"/>
                  <a:t>We conclude: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IE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I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IE" dirty="0" smtClean="0"/>
              </a:p>
              <a:p>
                <a:r>
                  <a:rPr lang="en-IE" dirty="0" smtClean="0"/>
                  <a:t>1-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E" dirty="0" smtClean="0"/>
                  <a:t> is our confidence that the generalisation bound will hold</a:t>
                </a:r>
              </a:p>
              <a:p>
                <a:endParaRPr lang="en-IE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056" y="1597212"/>
                <a:ext cx="10515600" cy="5260788"/>
              </a:xfrm>
              <a:blipFill>
                <a:blip r:embed="rId3"/>
                <a:stretch>
                  <a:fillRect l="-870" t="-220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</p:spPr>
        <p:txBody>
          <a:bodyPr/>
          <a:lstStyle/>
          <a:p>
            <a:r>
              <a:rPr lang="en-IE" dirty="0" smtClean="0"/>
              <a:t>The generalisation bound</a:t>
            </a:r>
            <a:endParaRPr lang="en-IE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39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Vapnik-Chervonenkis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 smtClean="0"/>
                  <a:t>‘Growth function’ -&gt;  a measure for how ‘expressive’ the model is</a:t>
                </a:r>
                <a:br>
                  <a:rPr lang="en-IE" dirty="0" smtClean="0"/>
                </a:br>
                <a:r>
                  <a:rPr lang="en-IE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E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 smtClean="0"/>
                  <a:t>Break point -&gt; a number N (data points) for which expressiveness is limited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 smtClean="0"/>
                  <a:t>VC dimension -&gt; the smallest break point -1. In other words, the highest N for which the model is as expressive as possible</a:t>
                </a:r>
                <a:endParaRPr lang="en-IE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VC dimension</a:t>
            </a:r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4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5693327" cy="3453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Total number of ‘dichotomies’ 2</a:t>
            </a:r>
            <a:r>
              <a:rPr lang="en-IE" baseline="30000" dirty="0" smtClean="0"/>
              <a:t>N </a:t>
            </a:r>
            <a:r>
              <a:rPr lang="en-IE" dirty="0" smtClean="0"/>
              <a:t>=</a:t>
            </a:r>
            <a:r>
              <a:rPr lang="en-IE" baseline="30000" dirty="0" smtClean="0"/>
              <a:t> </a:t>
            </a:r>
            <a:r>
              <a:rPr lang="en-IE" dirty="0" smtClean="0"/>
              <a:t>maximum expressiveness</a:t>
            </a:r>
            <a:endParaRPr lang="en-IE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2D perceptron growth function: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Growth functions and break points (for classification)</a:t>
            </a:r>
            <a:endParaRPr lang="en-IE" dirty="0"/>
          </a:p>
        </p:txBody>
      </p:sp>
      <p:grpSp>
        <p:nvGrpSpPr>
          <p:cNvPr id="28" name="Group 27"/>
          <p:cNvGrpSpPr/>
          <p:nvPr/>
        </p:nvGrpSpPr>
        <p:grpSpPr>
          <a:xfrm>
            <a:off x="6647280" y="2226851"/>
            <a:ext cx="2057400" cy="1461052"/>
            <a:chOff x="5976937" y="2685193"/>
            <a:chExt cx="2057400" cy="1461052"/>
          </a:xfrm>
        </p:grpSpPr>
        <p:grpSp>
          <p:nvGrpSpPr>
            <p:cNvPr id="10" name="Group 9"/>
            <p:cNvGrpSpPr/>
            <p:nvPr/>
          </p:nvGrpSpPr>
          <p:grpSpPr>
            <a:xfrm>
              <a:off x="5976937" y="2685193"/>
              <a:ext cx="2057400" cy="1461052"/>
              <a:chOff x="6639339" y="2156791"/>
              <a:chExt cx="2057400" cy="146105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6941033" y="3351115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47280" y="2226851"/>
            <a:ext cx="2057400" cy="1461052"/>
            <a:chOff x="8393075" y="2663817"/>
            <a:chExt cx="2057400" cy="1461052"/>
          </a:xfrm>
        </p:grpSpPr>
        <p:grpSp>
          <p:nvGrpSpPr>
            <p:cNvPr id="11" name="Group 10"/>
            <p:cNvGrpSpPr/>
            <p:nvPr/>
          </p:nvGrpSpPr>
          <p:grpSpPr>
            <a:xfrm>
              <a:off x="8393075" y="2663817"/>
              <a:ext cx="2057400" cy="1461052"/>
              <a:chOff x="6639339" y="2156791"/>
              <a:chExt cx="2057400" cy="146105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/>
            <p:cNvSpPr/>
            <p:nvPr/>
          </p:nvSpPr>
          <p:spPr>
            <a:xfrm>
              <a:off x="9357171" y="3329739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362661" y="2544417"/>
            <a:ext cx="21766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 smtClean="0"/>
              <a:t>N=1 -&gt; 2 dichotomies</a:t>
            </a:r>
            <a:endParaRPr lang="en-IE" dirty="0"/>
          </a:p>
        </p:txBody>
      </p:sp>
      <p:sp>
        <p:nvSpPr>
          <p:cNvPr id="62" name="TextBox 61"/>
          <p:cNvSpPr txBox="1"/>
          <p:nvPr/>
        </p:nvSpPr>
        <p:spPr>
          <a:xfrm>
            <a:off x="9362661" y="2533685"/>
            <a:ext cx="21766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 smtClean="0"/>
              <a:t>N=2 -&gt; 4 dichotomies</a:t>
            </a:r>
            <a:endParaRPr lang="en-IE" dirty="0"/>
          </a:p>
        </p:txBody>
      </p:sp>
      <p:sp>
        <p:nvSpPr>
          <p:cNvPr id="63" name="TextBox 62"/>
          <p:cNvSpPr txBox="1"/>
          <p:nvPr/>
        </p:nvSpPr>
        <p:spPr>
          <a:xfrm>
            <a:off x="9362661" y="2533685"/>
            <a:ext cx="21766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 smtClean="0"/>
              <a:t>N=3 -&gt; 8 dichotomies</a:t>
            </a:r>
            <a:endParaRPr lang="en-IE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6647280" y="2226851"/>
            <a:ext cx="2057400" cy="1461052"/>
            <a:chOff x="6662111" y="2256395"/>
            <a:chExt cx="2057400" cy="146105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662111" y="2256395"/>
              <a:ext cx="2057400" cy="1461052"/>
              <a:chOff x="6639339" y="2156791"/>
              <a:chExt cx="2057400" cy="1461052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7626207" y="2991903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9" name="Oval 138"/>
            <p:cNvSpPr/>
            <p:nvPr/>
          </p:nvSpPr>
          <p:spPr>
            <a:xfrm>
              <a:off x="7264145" y="2818204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47280" y="2226851"/>
            <a:ext cx="2057400" cy="1461052"/>
            <a:chOff x="6662111" y="2256395"/>
            <a:chExt cx="2057400" cy="1461052"/>
          </a:xfrm>
        </p:grpSpPr>
        <p:grpSp>
          <p:nvGrpSpPr>
            <p:cNvPr id="49" name="Group 48"/>
            <p:cNvGrpSpPr/>
            <p:nvPr/>
          </p:nvGrpSpPr>
          <p:grpSpPr>
            <a:xfrm>
              <a:off x="6662111" y="2256395"/>
              <a:ext cx="2057400" cy="1461052"/>
              <a:chOff x="6639339" y="2156791"/>
              <a:chExt cx="2057400" cy="146105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/>
            <p:nvPr/>
          </p:nvSpPr>
          <p:spPr>
            <a:xfrm>
              <a:off x="7626207" y="2991903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4" name="Oval 53"/>
            <p:cNvSpPr/>
            <p:nvPr/>
          </p:nvSpPr>
          <p:spPr>
            <a:xfrm>
              <a:off x="7264145" y="2818204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647280" y="2226851"/>
            <a:ext cx="2057400" cy="1461052"/>
            <a:chOff x="6662111" y="2256395"/>
            <a:chExt cx="2057400" cy="1461052"/>
          </a:xfrm>
        </p:grpSpPr>
        <p:grpSp>
          <p:nvGrpSpPr>
            <p:cNvPr id="144" name="Group 143"/>
            <p:cNvGrpSpPr/>
            <p:nvPr/>
          </p:nvGrpSpPr>
          <p:grpSpPr>
            <a:xfrm>
              <a:off x="6662111" y="2256395"/>
              <a:ext cx="2057400" cy="1461052"/>
              <a:chOff x="6639339" y="2156791"/>
              <a:chExt cx="2057400" cy="1461052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48" name="Straight Connector 147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/>
            <p:cNvSpPr/>
            <p:nvPr/>
          </p:nvSpPr>
          <p:spPr>
            <a:xfrm>
              <a:off x="7626207" y="2991903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6" name="Oval 145"/>
            <p:cNvSpPr/>
            <p:nvPr/>
          </p:nvSpPr>
          <p:spPr>
            <a:xfrm>
              <a:off x="7264145" y="2818204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647280" y="2226851"/>
            <a:ext cx="2057400" cy="1461052"/>
            <a:chOff x="6662111" y="2256395"/>
            <a:chExt cx="2057400" cy="1461052"/>
          </a:xfrm>
        </p:grpSpPr>
        <p:grpSp>
          <p:nvGrpSpPr>
            <p:cNvPr id="158" name="Group 157"/>
            <p:cNvGrpSpPr/>
            <p:nvPr/>
          </p:nvGrpSpPr>
          <p:grpSpPr>
            <a:xfrm>
              <a:off x="6662111" y="2256395"/>
              <a:ext cx="2057400" cy="1461052"/>
              <a:chOff x="6639339" y="2156791"/>
              <a:chExt cx="2057400" cy="146105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62" name="Straight Connector 161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Oval 158"/>
            <p:cNvSpPr/>
            <p:nvPr/>
          </p:nvSpPr>
          <p:spPr>
            <a:xfrm>
              <a:off x="7626207" y="2991903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0" name="Oval 159"/>
            <p:cNvSpPr/>
            <p:nvPr/>
          </p:nvSpPr>
          <p:spPr>
            <a:xfrm>
              <a:off x="7264145" y="2818204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86" name="Group 85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8" name="Oval 87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9" name="Oval 88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 flipV="1">
              <a:off x="7223266" y="2597281"/>
              <a:ext cx="1100555" cy="1130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75" name="Group 74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Oval 75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Oval 76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8" name="Oval 77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>
              <a:off x="7632844" y="2319787"/>
              <a:ext cx="347655" cy="955356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64" name="Group 63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Oval 67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9" name="Oval 68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0" name="Oval 69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7427844" y="2183223"/>
              <a:ext cx="462998" cy="118176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101" name="Group 100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3" name="Oval 102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4" name="Oval 103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>
              <a:off x="7632844" y="2319787"/>
              <a:ext cx="347655" cy="955356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83" name="Group 82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4" name="Oval 93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5" name="Oval 94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7427844" y="2183223"/>
              <a:ext cx="462998" cy="118176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110" name="Group 109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16" name="Straight Connector 115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Oval 110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2" name="Oval 111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3" name="Oval 112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7223266" y="2597281"/>
              <a:ext cx="1100555" cy="1130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119" name="Group 118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1" name="Oval 120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2" name="Oval 121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23" name="Straight Connector 122"/>
            <p:cNvCxnSpPr/>
            <p:nvPr/>
          </p:nvCxnSpPr>
          <p:spPr>
            <a:xfrm flipH="1" flipV="1">
              <a:off x="7135842" y="3059728"/>
              <a:ext cx="1100555" cy="1130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6647280" y="2226851"/>
            <a:ext cx="2057400" cy="1461052"/>
            <a:chOff x="6631059" y="2183223"/>
            <a:chExt cx="2057400" cy="14610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6631059" y="2183223"/>
              <a:ext cx="2057400" cy="1461052"/>
              <a:chOff x="6639339" y="2156791"/>
              <a:chExt cx="2057400" cy="1461052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6639339" y="2156791"/>
                <a:ext cx="2057400" cy="146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>
                <a:off x="6738730" y="2286000"/>
                <a:ext cx="19879" cy="1232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6758609" y="3508513"/>
                <a:ext cx="182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Oval 128"/>
            <p:cNvSpPr/>
            <p:nvPr/>
          </p:nvSpPr>
          <p:spPr>
            <a:xfrm>
              <a:off x="7356616" y="2680179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0" name="Oval 129"/>
            <p:cNvSpPr/>
            <p:nvPr/>
          </p:nvSpPr>
          <p:spPr>
            <a:xfrm>
              <a:off x="7884218" y="2829266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1" name="Oval 130"/>
            <p:cNvSpPr/>
            <p:nvPr/>
          </p:nvSpPr>
          <p:spPr>
            <a:xfrm>
              <a:off x="7669695" y="2416245"/>
              <a:ext cx="129209" cy="1292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 flipV="1">
              <a:off x="7248626" y="2277215"/>
              <a:ext cx="1100555" cy="1130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647280" y="2183223"/>
            <a:ext cx="2057400" cy="1461052"/>
            <a:chOff x="6647280" y="2183223"/>
            <a:chExt cx="2057400" cy="1461052"/>
          </a:xfrm>
        </p:grpSpPr>
        <p:grpSp>
          <p:nvGrpSpPr>
            <p:cNvPr id="31" name="Group 30"/>
            <p:cNvGrpSpPr/>
            <p:nvPr/>
          </p:nvGrpSpPr>
          <p:grpSpPr>
            <a:xfrm>
              <a:off x="6647280" y="2183223"/>
              <a:ext cx="2057400" cy="1461052"/>
              <a:chOff x="6647280" y="2183223"/>
              <a:chExt cx="2057400" cy="1461052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6647280" y="2183223"/>
                <a:ext cx="2057400" cy="1461052"/>
                <a:chOff x="6631059" y="2183223"/>
                <a:chExt cx="2057400" cy="1461052"/>
              </a:xfrm>
            </p:grpSpPr>
            <p:grpSp>
              <p:nvGrpSpPr>
                <p:cNvPr id="165" name="Group 164"/>
                <p:cNvGrpSpPr/>
                <p:nvPr/>
              </p:nvGrpSpPr>
              <p:grpSpPr>
                <a:xfrm>
                  <a:off x="6631059" y="2183223"/>
                  <a:ext cx="2057400" cy="1461052"/>
                  <a:chOff x="6639339" y="2156791"/>
                  <a:chExt cx="2057400" cy="1461052"/>
                </a:xfrm>
              </p:grpSpPr>
              <p:sp>
                <p:nvSpPr>
                  <p:cNvPr id="170" name="Rectangle 169"/>
                  <p:cNvSpPr/>
                  <p:nvPr/>
                </p:nvSpPr>
                <p:spPr>
                  <a:xfrm>
                    <a:off x="6639339" y="2156791"/>
                    <a:ext cx="2057400" cy="1461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cxnSp>
                <p:nvCxnSpPr>
                  <p:cNvPr id="171" name="Straight Connector 170"/>
                  <p:cNvCxnSpPr/>
                  <p:nvPr/>
                </p:nvCxnSpPr>
                <p:spPr>
                  <a:xfrm>
                    <a:off x="6738730" y="2286000"/>
                    <a:ext cx="19879" cy="123245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/>
                  <p:cNvCxnSpPr/>
                  <p:nvPr/>
                </p:nvCxnSpPr>
                <p:spPr>
                  <a:xfrm>
                    <a:off x="6758609" y="3508513"/>
                    <a:ext cx="18288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6" name="Oval 165"/>
                <p:cNvSpPr/>
                <p:nvPr/>
              </p:nvSpPr>
              <p:spPr>
                <a:xfrm>
                  <a:off x="7356616" y="2680179"/>
                  <a:ext cx="129209" cy="129209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7884218" y="2829266"/>
                  <a:ext cx="129209" cy="129209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7669695" y="2416245"/>
                  <a:ext cx="129209" cy="12920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7135842" y="2714552"/>
                  <a:ext cx="1084131" cy="75604"/>
                </a:xfrm>
                <a:prstGeom prst="line">
                  <a:avLst/>
                </a:prstGeom>
                <a:ln w="381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8127082" y="252535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dirty="0" smtClean="0"/>
                  <a:t>?</a:t>
                </a:r>
                <a:endParaRPr lang="en-IE" dirty="0"/>
              </a:p>
            </p:txBody>
          </p:sp>
        </p:grpSp>
        <p:sp>
          <p:nvSpPr>
            <p:cNvPr id="173" name="Oval 172"/>
            <p:cNvSpPr/>
            <p:nvPr/>
          </p:nvSpPr>
          <p:spPr>
            <a:xfrm>
              <a:off x="7494803" y="3063052"/>
              <a:ext cx="129209" cy="129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6816260"/>
                  </p:ext>
                </p:extLst>
              </p:nvPr>
            </p:nvGraphicFramePr>
            <p:xfrm>
              <a:off x="1356140" y="3318771"/>
              <a:ext cx="3452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39">
                      <a:extLst>
                        <a:ext uri="{9D8B030D-6E8A-4147-A177-3AD203B41FA5}">
                          <a16:colId xmlns:a16="http://schemas.microsoft.com/office/drawing/2014/main" val="3166548166"/>
                        </a:ext>
                      </a:extLst>
                    </a:gridCol>
                    <a:gridCol w="2506462">
                      <a:extLst>
                        <a:ext uri="{9D8B030D-6E8A-4147-A177-3AD203B41FA5}">
                          <a16:colId xmlns:a16="http://schemas.microsoft.com/office/drawing/2014/main" val="6949541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N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Growth</a:t>
                          </a:r>
                          <a:r>
                            <a:rPr lang="en-IE" baseline="0" dirty="0" smtClean="0"/>
                            <a:t> function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372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10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4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4132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3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8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318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4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&lt;16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2204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6816260"/>
                  </p:ext>
                </p:extLst>
              </p:nvPr>
            </p:nvGraphicFramePr>
            <p:xfrm>
              <a:off x="1356140" y="3318771"/>
              <a:ext cx="3452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39">
                      <a:extLst>
                        <a:ext uri="{9D8B030D-6E8A-4147-A177-3AD203B41FA5}">
                          <a16:colId xmlns:a16="http://schemas.microsoft.com/office/drawing/2014/main" val="3166548166"/>
                        </a:ext>
                      </a:extLst>
                    </a:gridCol>
                    <a:gridCol w="2506462">
                      <a:extLst>
                        <a:ext uri="{9D8B030D-6E8A-4147-A177-3AD203B41FA5}">
                          <a16:colId xmlns:a16="http://schemas.microsoft.com/office/drawing/2014/main" val="6949541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N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4" t="-8197" r="-971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372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10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4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4132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3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8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318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4</a:t>
                          </a:r>
                          <a:endParaRPr lang="en-I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 smtClean="0"/>
                            <a:t>&lt;16</a:t>
                          </a:r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2204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ight Brace 33"/>
          <p:cNvSpPr/>
          <p:nvPr/>
        </p:nvSpPr>
        <p:spPr>
          <a:xfrm>
            <a:off x="4962617" y="3713511"/>
            <a:ext cx="198783" cy="108288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TextBox 34"/>
          <p:cNvSpPr txBox="1"/>
          <p:nvPr/>
        </p:nvSpPr>
        <p:spPr>
          <a:xfrm>
            <a:off x="5352241" y="4049983"/>
            <a:ext cx="31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Perceptron ‘shatters’ these sets</a:t>
            </a:r>
            <a:endParaRPr lang="en-IE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3226" y="4829247"/>
            <a:ext cx="1827523" cy="369332"/>
            <a:chOff x="4333461" y="4803639"/>
            <a:chExt cx="1827523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4822476" y="4803639"/>
              <a:ext cx="133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>
                  <a:solidFill>
                    <a:srgbClr val="FF0000"/>
                  </a:solidFill>
                </a:rPr>
                <a:t>Break point!</a:t>
              </a:r>
              <a:endParaRPr lang="en-IE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6" idx="1"/>
            </p:cNvCxnSpPr>
            <p:nvPr/>
          </p:nvCxnSpPr>
          <p:spPr>
            <a:xfrm flipH="1">
              <a:off x="4333461" y="4988305"/>
              <a:ext cx="4890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838200" y="5615734"/>
            <a:ext cx="1087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I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trying to shatter a dataset, </a:t>
            </a: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you may find the most favourable </a:t>
            </a:r>
            <a:r>
              <a:rPr lang="en-I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arrangement of data points. </a:t>
            </a: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A model need only shatter one </a:t>
            </a:r>
            <a:r>
              <a:rPr lang="en-I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of N </a:t>
            </a:r>
            <a:r>
              <a:rPr lang="en-I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points!</a:t>
            </a:r>
            <a:endParaRPr lang="en-I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4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2" grpId="0" animBg="1"/>
      <p:bldP spid="63" grpId="0" animBg="1"/>
      <p:bldP spid="34" grpId="0" animBg="1"/>
      <p:bldP spid="35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6"/>
            <a:ext cx="6122437" cy="2354814"/>
          </a:xfrm>
        </p:spPr>
        <p:txBody>
          <a:bodyPr>
            <a:normAutofit/>
          </a:bodyPr>
          <a:lstStyle/>
          <a:p>
            <a:r>
              <a:rPr lang="en-IE" dirty="0" smtClean="0"/>
              <a:t> </a:t>
            </a:r>
          </a:p>
          <a:p>
            <a:r>
              <a:rPr lang="en-IE" dirty="0" smtClean="0"/>
              <a:t>Some hypotheses sets do not have a break point. Take for example the hypothesis set of all convex sets in 2D (convex means that a line connecting any two points in the set itself lies fully within the set).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Growth functions and break points (for classification)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26800" r="18830" b="24133"/>
          <a:stretch/>
        </p:blipFill>
        <p:spPr>
          <a:xfrm>
            <a:off x="7091265" y="1896174"/>
            <a:ext cx="4114799" cy="4059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2" name="Group 41"/>
          <p:cNvGrpSpPr/>
          <p:nvPr/>
        </p:nvGrpSpPr>
        <p:grpSpPr>
          <a:xfrm>
            <a:off x="2985018" y="4661014"/>
            <a:ext cx="1828800" cy="1960041"/>
            <a:chOff x="2388637" y="4450702"/>
            <a:chExt cx="1828800" cy="1960041"/>
          </a:xfrm>
        </p:grpSpPr>
        <p:grpSp>
          <p:nvGrpSpPr>
            <p:cNvPr id="39" name="Group 38"/>
            <p:cNvGrpSpPr/>
            <p:nvPr/>
          </p:nvGrpSpPr>
          <p:grpSpPr>
            <a:xfrm>
              <a:off x="2388637" y="4450702"/>
              <a:ext cx="1828800" cy="1505113"/>
              <a:chOff x="2388637" y="4450702"/>
              <a:chExt cx="1828800" cy="1505113"/>
            </a:xfrm>
          </p:grpSpPr>
          <p:sp>
            <p:nvSpPr>
              <p:cNvPr id="16" name="Chevron 15"/>
              <p:cNvSpPr/>
              <p:nvPr/>
            </p:nvSpPr>
            <p:spPr>
              <a:xfrm>
                <a:off x="2388637" y="4450702"/>
                <a:ext cx="1828800" cy="1505113"/>
              </a:xfrm>
              <a:prstGeom prst="chevro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2743200" y="4665307"/>
                <a:ext cx="270588" cy="118498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2974031" y="4633215"/>
                <a:ext cx="81745" cy="1055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2696153" y="5784237"/>
                <a:ext cx="81745" cy="1055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2743200" y="5543549"/>
                <a:ext cx="73521" cy="30674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934340" y="4702255"/>
                <a:ext cx="73521" cy="30674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>
            <a:xfrm>
              <a:off x="2487685" y="6041411"/>
              <a:ext cx="16307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dirty="0"/>
                <a:t>Non-convex set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56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956"/>
                <a:ext cx="10515600" cy="482206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Largest N for which the model shatters the data (smallest break-points </a:t>
                </a:r>
                <a:r>
                  <a:rPr lang="en-IE" u="sng" dirty="0" smtClean="0"/>
                  <a:t>minus 1)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If </a:t>
                </a:r>
                <a:r>
                  <a:rPr lang="en-IE" dirty="0" err="1" smtClean="0"/>
                  <a:t>d</a:t>
                </a:r>
                <a:r>
                  <a:rPr lang="en-IE" baseline="-25000" dirty="0" err="1" smtClean="0"/>
                  <a:t>VC</a:t>
                </a:r>
                <a:r>
                  <a:rPr lang="en-IE" dirty="0" smtClean="0"/>
                  <a:t> is finite: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Using this in the extended </a:t>
                </a:r>
                <a:r>
                  <a:rPr lang="en-IE" dirty="0" err="1" smtClean="0"/>
                  <a:t>Hoeffding</a:t>
                </a:r>
                <a:r>
                  <a:rPr lang="en-IE" dirty="0" smtClean="0"/>
                  <a:t> bound with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The natural logarithm of a polynomial will increase slower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IE" dirty="0" smtClean="0"/>
                  <a:t> decreases. For this reason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num>
                          <m:den>
                            <m:r>
                              <a:rPr lang="en-I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I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I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  <m:r>
                                          <a:rPr lang="en-IE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IE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E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en-IE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𝑽𝑪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I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E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I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IE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r>
                  <a:rPr lang="en-IE" dirty="0" smtClean="0"/>
                  <a:t> will tend to 0 for larger N.</a:t>
                </a:r>
                <a:endParaRPr lang="en-IE" baseline="-250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956"/>
                <a:ext cx="10515600" cy="4822063"/>
              </a:xfrm>
              <a:blipFill>
                <a:blip r:embed="rId3"/>
                <a:stretch>
                  <a:fillRect l="-812" t="-164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</p:spPr>
        <p:txBody>
          <a:bodyPr/>
          <a:lstStyle/>
          <a:p>
            <a:r>
              <a:rPr lang="en-IE" dirty="0" smtClean="0"/>
              <a:t>VC dimension, </a:t>
            </a:r>
            <a:r>
              <a:rPr lang="en-IE" dirty="0" err="1" smtClean="0"/>
              <a:t>d</a:t>
            </a:r>
            <a:r>
              <a:rPr lang="en-IE" baseline="-25000" dirty="0" err="1" smtClean="0"/>
              <a:t>VC</a:t>
            </a:r>
            <a:endParaRPr lang="en-IE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4768" y="4002400"/>
                <a:ext cx="7305333" cy="10041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  <m:r>
                        <a:rPr lang="en-IE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r>
                        <a:rPr lang="en-IE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sSub>
                                    <m:sSubPr>
                                      <m:ctrlPr>
                                        <a:rPr lang="en-IE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IE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sub>
                                  </m:sSub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IE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r>
                        <a:rPr lang="en-IE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E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IE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IE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E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E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E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E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E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IE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  <m:r>
                                            <a:rPr lang="en-IE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IE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𝑽𝑪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IE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IE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IE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IE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768" y="4002400"/>
                <a:ext cx="7305333" cy="100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56785" y="2567694"/>
                <a:ext cx="3534429" cy="9700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IE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IE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nary>
                        <m:naryPr>
                          <m:chr m:val="∑"/>
                          <m:ctrlP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b>
                            <m:sSubPr>
                              <m:ctrlP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𝑽𝑪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E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E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E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IE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𝑽𝑪</m:t>
                                  </m:r>
                                </m:sub>
                              </m:sSub>
                            </m:sup>
                          </m:sSup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IE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785" y="2567694"/>
                <a:ext cx="3534429" cy="9700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075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58282" y="1708976"/>
                <a:ext cx="6437243" cy="482206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We now have a bound that always holds. Learning </a:t>
                </a:r>
                <a:r>
                  <a:rPr lang="en-IE" dirty="0"/>
                  <a:t>is </a:t>
                </a:r>
                <a:r>
                  <a:rPr lang="en-IE" dirty="0" smtClean="0"/>
                  <a:t>really possible. All our efforts were not in vain!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 smtClean="0"/>
                  <a:t>We may not always be able to calculate </a:t>
                </a:r>
                <a:r>
                  <a:rPr lang="en-IE" dirty="0" err="1" smtClean="0"/>
                  <a:t>d</a:t>
                </a:r>
                <a:r>
                  <a:rPr lang="en-IE" baseline="-25000" dirty="0" err="1" smtClean="0"/>
                  <a:t>VC</a:t>
                </a:r>
                <a:r>
                  <a:rPr lang="en-IE" dirty="0" smtClean="0"/>
                  <a:t> but we do know that:</a:t>
                </a:r>
              </a:p>
              <a:p>
                <a:pPr marL="1028700" lvl="1" indent="-342900"/>
                <a:r>
                  <a:rPr lang="en-IE" dirty="0" smtClean="0"/>
                  <a:t>Although a loose bound, </a:t>
                </a:r>
                <a:r>
                  <a:rPr lang="en-IE" dirty="0" err="1" smtClean="0"/>
                  <a:t>d</a:t>
                </a:r>
                <a:r>
                  <a:rPr lang="en-IE" baseline="-25000" dirty="0" err="1" smtClean="0"/>
                  <a:t>VC</a:t>
                </a:r>
                <a:r>
                  <a:rPr lang="en-IE" dirty="0" smtClean="0"/>
                  <a:t> is equally loose for different models and thus useful to compare the generalisation performance of different models.</a:t>
                </a:r>
              </a:p>
              <a:p>
                <a:pPr marL="1028700" lvl="1" indent="-342900"/>
                <a:r>
                  <a:rPr lang="en-IE" dirty="0" smtClean="0"/>
                  <a:t>Models with lower </a:t>
                </a:r>
                <a:r>
                  <a:rPr lang="en-IE" dirty="0" err="1" smtClean="0"/>
                  <a:t>d</a:t>
                </a:r>
                <a:r>
                  <a:rPr lang="en-IE" baseline="-25000" dirty="0" err="1" smtClean="0"/>
                  <a:t>VC</a:t>
                </a:r>
                <a:r>
                  <a:rPr lang="en-IE" dirty="0" smtClean="0"/>
                  <a:t> tend to generalise better</a:t>
                </a:r>
              </a:p>
              <a:p>
                <a:pPr marL="1028700" lvl="1" indent="-342900"/>
                <a:r>
                  <a:rPr lang="en-IE" dirty="0" smtClean="0"/>
                  <a:t>We need a dataset of size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10×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IE" dirty="0" smtClean="0"/>
                  <a:t> for good generalisation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282" y="1708976"/>
                <a:ext cx="6437243" cy="4822063"/>
              </a:xfrm>
              <a:blipFill>
                <a:blip r:embed="rId3"/>
                <a:stretch>
                  <a:fillRect l="-1326" t="-1643" r="-1515" b="-12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</p:spPr>
        <p:txBody>
          <a:bodyPr/>
          <a:lstStyle/>
          <a:p>
            <a:r>
              <a:rPr lang="en-IE" dirty="0" smtClean="0"/>
              <a:t>What does </a:t>
            </a:r>
            <a:r>
              <a:rPr lang="en-IE" dirty="0" err="1" smtClean="0"/>
              <a:t>d</a:t>
            </a:r>
            <a:r>
              <a:rPr lang="en-IE" baseline="-25000" dirty="0" err="1" smtClean="0"/>
              <a:t>VC</a:t>
            </a:r>
            <a:r>
              <a:rPr lang="en-IE" baseline="-25000" dirty="0" smtClean="0"/>
              <a:t> </a:t>
            </a:r>
            <a:r>
              <a:rPr lang="en-IE" dirty="0"/>
              <a:t>tell us?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408504" y="810893"/>
            <a:ext cx="4450703" cy="5793213"/>
            <a:chOff x="7408504" y="810893"/>
            <a:chExt cx="4450703" cy="57932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" t="31973" r="9426" b="23809"/>
            <a:stretch/>
          </p:blipFill>
          <p:spPr>
            <a:xfrm>
              <a:off x="7408504" y="810893"/>
              <a:ext cx="4450703" cy="30324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7408504" y="4665114"/>
              <a:ext cx="445070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400" dirty="0"/>
                <a:t>Theoretically: </a:t>
              </a:r>
              <a:r>
                <a:rPr lang="en-IE" sz="2400" dirty="0" err="1"/>
                <a:t>d</a:t>
              </a:r>
              <a:r>
                <a:rPr lang="en-IE" sz="2400" baseline="-25000" dirty="0" err="1"/>
                <a:t>VC</a:t>
              </a:r>
              <a:r>
                <a:rPr lang="en-IE" sz="2400" dirty="0"/>
                <a:t> shows we need to balance a sufficiently high </a:t>
              </a:r>
              <a:r>
                <a:rPr lang="en-IE" sz="2400" dirty="0" err="1"/>
                <a:t>d</a:t>
              </a:r>
              <a:r>
                <a:rPr lang="en-IE" sz="2400" baseline="-25000" dirty="0" err="1"/>
                <a:t>VC</a:t>
              </a:r>
              <a:r>
                <a:rPr lang="en-IE" sz="2400" dirty="0"/>
                <a:t> to reduce </a:t>
              </a:r>
              <a:r>
                <a:rPr lang="en-IE" sz="2400" dirty="0" err="1"/>
                <a:t>E</a:t>
              </a:r>
              <a:r>
                <a:rPr lang="en-IE" sz="2400" baseline="-25000" dirty="0" err="1"/>
                <a:t>in</a:t>
              </a:r>
              <a:r>
                <a:rPr lang="en-IE" sz="2400" dirty="0"/>
                <a:t> with a sufficiently low </a:t>
              </a:r>
              <a:r>
                <a:rPr lang="en-IE" sz="2400" dirty="0" err="1" smtClean="0"/>
                <a:t>d</a:t>
              </a:r>
              <a:r>
                <a:rPr lang="en-IE" sz="2400" baseline="-25000" dirty="0" err="1" smtClean="0"/>
                <a:t>VC</a:t>
              </a:r>
              <a:r>
                <a:rPr lang="en-IE" sz="2400" dirty="0" smtClean="0"/>
                <a:t> </a:t>
              </a:r>
              <a:r>
                <a:rPr lang="en-IE" sz="2400" dirty="0"/>
                <a:t>to limit the generalisation error.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867912" y="4167098"/>
                  <a:ext cx="3234219" cy="36933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)≤</m:t>
                        </m:r>
                        <m:sSub>
                          <m:sSubPr>
                            <m:ctrlPr>
                              <a:rPr lang="en-I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I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912" y="4167098"/>
                  <a:ext cx="323421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29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493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HNrVzJF9"/>
  <p:tag name="ARTICULATE_SLIDE_COUNT" val="1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&amp;AEtivity2" id="{1E89D155-D8C6-4620-A6D5-C42E5F54A21C}" vid="{25D73E82-634D-4323-90AA-4D103AC2E2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Q&amp;AEtivity2</Template>
  <TotalTime>639</TotalTime>
  <Words>639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Articulate</vt:lpstr>
      <vt:lpstr>Calibri</vt:lpstr>
      <vt:lpstr>Calibri Light</vt:lpstr>
      <vt:lpstr>Cambria Math</vt:lpstr>
      <vt:lpstr>Titillium Web</vt:lpstr>
      <vt:lpstr>Office Theme</vt:lpstr>
      <vt:lpstr>PowerPoint Presentation</vt:lpstr>
      <vt:lpstr>PowerPoint Presentation</vt:lpstr>
      <vt:lpstr>Summary E-tivity 1 – What do we know?</vt:lpstr>
      <vt:lpstr>The generalisation bound</vt:lpstr>
      <vt:lpstr>The VC dimension</vt:lpstr>
      <vt:lpstr>Growth functions and break points (for classification)</vt:lpstr>
      <vt:lpstr>Growth functions and break points (for classification)</vt:lpstr>
      <vt:lpstr>VC dimension, dVC</vt:lpstr>
      <vt:lpstr>What does dVC tell us?</vt:lpstr>
      <vt:lpstr>Approximation-Generalisation Trade-off</vt:lpstr>
      <vt:lpstr>Learning Curves</vt:lpstr>
      <vt:lpstr>Learning Curves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Pepijn.Van de Ven</dc:creator>
  <cp:lastModifiedBy>Pepijn.Van de Ven</cp:lastModifiedBy>
  <cp:revision>44</cp:revision>
  <cp:lastPrinted>2018-09-20T16:57:04Z</cp:lastPrinted>
  <dcterms:created xsi:type="dcterms:W3CDTF">2019-02-09T01:02:43Z</dcterms:created>
  <dcterms:modified xsi:type="dcterms:W3CDTF">2019-02-12T09:04:40Z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6CC4AFC0-27FD-4990-B0D3-58AA61980CE5</vt:lpwstr>
  </property>
  <property fmtid="{D5CDD505-2E9C-101B-9397-08002B2CF9AE}" pid="3" name="ArticulatePath">
    <vt:lpwstr>https://studentmailul-my.sharepoint.com/personal/david_f_moloney_ul_ie/Documents/_Projects/Programmes/MSc%20in%20AI/_Template/v1</vt:lpwstr>
  </property>
</Properties>
</file>